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03" r:id="rId3"/>
    <p:sldId id="257" r:id="rId4"/>
    <p:sldId id="258" r:id="rId5"/>
    <p:sldId id="259" r:id="rId6"/>
    <p:sldId id="260" r:id="rId7"/>
    <p:sldId id="269" r:id="rId8"/>
    <p:sldId id="304" r:id="rId9"/>
    <p:sldId id="305" r:id="rId10"/>
    <p:sldId id="261" r:id="rId11"/>
    <p:sldId id="264" r:id="rId12"/>
    <p:sldId id="265" r:id="rId13"/>
    <p:sldId id="308" r:id="rId14"/>
    <p:sldId id="309" r:id="rId15"/>
    <p:sldId id="310" r:id="rId16"/>
    <p:sldId id="306" r:id="rId17"/>
    <p:sldId id="307" r:id="rId18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98"/>
  </p:normalViewPr>
  <p:slideViewPr>
    <p:cSldViewPr>
      <p:cViewPr varScale="1">
        <p:scale>
          <a:sx n="202" d="100"/>
          <a:sy n="202" d="100"/>
        </p:scale>
        <p:origin x="160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D49EE-00B0-4EC6-A3E9-F4A0961DC46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50697D-4ECF-40F9-9462-1BBCB10E3FDA}">
      <dgm:prSet/>
      <dgm:spPr/>
      <dgm:t>
        <a:bodyPr/>
        <a:lstStyle/>
        <a:p>
          <a:r>
            <a:rPr lang="en-IN" b="1" dirty="0"/>
            <a:t>ER Resource Allocation Optimization</a:t>
          </a:r>
          <a:endParaRPr lang="en-US" dirty="0"/>
        </a:p>
      </dgm:t>
    </dgm:pt>
    <dgm:pt modelId="{5EE5CC5A-7C16-49E7-8EF0-D58E90624155}" type="parTrans" cxnId="{6BE2A4E9-945E-4EA7-A839-B11F85684C4D}">
      <dgm:prSet/>
      <dgm:spPr/>
      <dgm:t>
        <a:bodyPr/>
        <a:lstStyle/>
        <a:p>
          <a:endParaRPr lang="en-US"/>
        </a:p>
      </dgm:t>
    </dgm:pt>
    <dgm:pt modelId="{26CF0635-A808-42BE-80B6-DE82C4638E37}" type="sibTrans" cxnId="{6BE2A4E9-945E-4EA7-A839-B11F85684C4D}">
      <dgm:prSet/>
      <dgm:spPr/>
      <dgm:t>
        <a:bodyPr/>
        <a:lstStyle/>
        <a:p>
          <a:endParaRPr lang="en-US"/>
        </a:p>
      </dgm:t>
    </dgm:pt>
    <dgm:pt modelId="{B61DE856-6AC2-433C-A3B8-1960B2859D5B}">
      <dgm:prSet/>
      <dgm:spPr/>
      <dgm:t>
        <a:bodyPr/>
        <a:lstStyle/>
        <a:p>
          <a:r>
            <a:rPr lang="en-IN" b="1"/>
            <a:t>Objective</a:t>
          </a:r>
          <a:r>
            <a:rPr lang="en-IN"/>
            <a:t>: Minimize ER wait times by allocating resources across shifts effectively.</a:t>
          </a:r>
          <a:endParaRPr lang="en-US"/>
        </a:p>
      </dgm:t>
    </dgm:pt>
    <dgm:pt modelId="{392388B9-D6A2-49B1-BD6D-81C936D5CA45}" type="parTrans" cxnId="{5874DC03-B161-4D31-9EC9-7F152B53F72C}">
      <dgm:prSet/>
      <dgm:spPr/>
      <dgm:t>
        <a:bodyPr/>
        <a:lstStyle/>
        <a:p>
          <a:endParaRPr lang="en-US"/>
        </a:p>
      </dgm:t>
    </dgm:pt>
    <dgm:pt modelId="{16CF9A4C-E556-4837-9404-5C31A02BBF69}" type="sibTrans" cxnId="{5874DC03-B161-4D31-9EC9-7F152B53F72C}">
      <dgm:prSet/>
      <dgm:spPr/>
      <dgm:t>
        <a:bodyPr/>
        <a:lstStyle/>
        <a:p>
          <a:endParaRPr lang="en-US"/>
        </a:p>
      </dgm:t>
    </dgm:pt>
    <dgm:pt modelId="{D99B0F3B-ED00-416B-A178-B26A158E7CFF}">
      <dgm:prSet/>
      <dgm:spPr/>
      <dgm:t>
        <a:bodyPr/>
        <a:lstStyle/>
        <a:p>
          <a:r>
            <a:rPr lang="en-IN" b="1"/>
            <a:t>Model Structure</a:t>
          </a:r>
          <a:r>
            <a:rPr lang="en-IN"/>
            <a:t>:</a:t>
          </a:r>
          <a:endParaRPr lang="en-US"/>
        </a:p>
      </dgm:t>
    </dgm:pt>
    <dgm:pt modelId="{F18C44E0-59CB-41E4-9FDB-06F13E553F69}" type="parTrans" cxnId="{87D56F78-B5F9-4033-A704-4CEC02CC5CB5}">
      <dgm:prSet/>
      <dgm:spPr/>
      <dgm:t>
        <a:bodyPr/>
        <a:lstStyle/>
        <a:p>
          <a:endParaRPr lang="en-US"/>
        </a:p>
      </dgm:t>
    </dgm:pt>
    <dgm:pt modelId="{129A2983-3184-45AF-AD31-8F603EA568E0}" type="sibTrans" cxnId="{87D56F78-B5F9-4033-A704-4CEC02CC5CB5}">
      <dgm:prSet/>
      <dgm:spPr/>
      <dgm:t>
        <a:bodyPr/>
        <a:lstStyle/>
        <a:p>
          <a:endParaRPr lang="en-US"/>
        </a:p>
      </dgm:t>
    </dgm:pt>
    <dgm:pt modelId="{F7637A79-EE7F-4527-A23B-E4ADFD7B4129}">
      <dgm:prSet/>
      <dgm:spPr/>
      <dgm:t>
        <a:bodyPr/>
        <a:lstStyle/>
        <a:p>
          <a:r>
            <a:rPr lang="en-IN" b="1"/>
            <a:t>Objective Function</a:t>
          </a:r>
          <a:r>
            <a:rPr lang="en-IN"/>
            <a:t>: Reduce total wait time.</a:t>
          </a:r>
          <a:endParaRPr lang="en-US"/>
        </a:p>
      </dgm:t>
    </dgm:pt>
    <dgm:pt modelId="{AA0E7FD1-6755-4EDC-A1BF-129E288B6D4B}" type="parTrans" cxnId="{05BC18FF-0497-4553-A54B-0ABE69EED990}">
      <dgm:prSet/>
      <dgm:spPr/>
      <dgm:t>
        <a:bodyPr/>
        <a:lstStyle/>
        <a:p>
          <a:endParaRPr lang="en-US"/>
        </a:p>
      </dgm:t>
    </dgm:pt>
    <dgm:pt modelId="{0C350738-B256-42C2-9CF0-7EA4F1BE5A33}" type="sibTrans" cxnId="{05BC18FF-0497-4553-A54B-0ABE69EED990}">
      <dgm:prSet/>
      <dgm:spPr/>
      <dgm:t>
        <a:bodyPr/>
        <a:lstStyle/>
        <a:p>
          <a:endParaRPr lang="en-US"/>
        </a:p>
      </dgm:t>
    </dgm:pt>
    <dgm:pt modelId="{ECF0256A-6B7E-4100-B87D-41D1043A48F4}">
      <dgm:prSet/>
      <dgm:spPr/>
      <dgm:t>
        <a:bodyPr/>
        <a:lstStyle/>
        <a:p>
          <a:r>
            <a:rPr lang="en-IN" b="1"/>
            <a:t>Decision Variables</a:t>
          </a:r>
          <a:r>
            <a:rPr lang="en-IN"/>
            <a:t>: Number of resources (e.g., staff or ED stations) allocated per shift.</a:t>
          </a:r>
          <a:endParaRPr lang="en-US"/>
        </a:p>
      </dgm:t>
    </dgm:pt>
    <dgm:pt modelId="{D08AA479-376A-4F30-A3BE-F6B870AE6DF5}" type="parTrans" cxnId="{CB07757B-3897-485A-B0FE-0D79E14BBEC1}">
      <dgm:prSet/>
      <dgm:spPr/>
      <dgm:t>
        <a:bodyPr/>
        <a:lstStyle/>
        <a:p>
          <a:endParaRPr lang="en-US"/>
        </a:p>
      </dgm:t>
    </dgm:pt>
    <dgm:pt modelId="{5736E221-0E4E-4E7E-A173-6B9041146116}" type="sibTrans" cxnId="{CB07757B-3897-485A-B0FE-0D79E14BBEC1}">
      <dgm:prSet/>
      <dgm:spPr/>
      <dgm:t>
        <a:bodyPr/>
        <a:lstStyle/>
        <a:p>
          <a:endParaRPr lang="en-US"/>
        </a:p>
      </dgm:t>
    </dgm:pt>
    <dgm:pt modelId="{FF696C7F-B79A-41B5-A21A-FCA4938FD4C1}">
      <dgm:prSet/>
      <dgm:spPr/>
      <dgm:t>
        <a:bodyPr/>
        <a:lstStyle/>
        <a:p>
          <a:r>
            <a:rPr lang="en-IN" b="1"/>
            <a:t>Constraints</a:t>
          </a:r>
          <a:r>
            <a:rPr lang="en-IN"/>
            <a:t>: Meet patient demand in each shift while staying within resource limits.</a:t>
          </a:r>
          <a:endParaRPr lang="en-US"/>
        </a:p>
      </dgm:t>
    </dgm:pt>
    <dgm:pt modelId="{0B6C439F-B2A4-45FE-8329-47F974E201F6}" type="parTrans" cxnId="{C3A41E60-D2B5-4D92-9115-016686DC900D}">
      <dgm:prSet/>
      <dgm:spPr/>
      <dgm:t>
        <a:bodyPr/>
        <a:lstStyle/>
        <a:p>
          <a:endParaRPr lang="en-US"/>
        </a:p>
      </dgm:t>
    </dgm:pt>
    <dgm:pt modelId="{7C575408-64CF-4619-82C2-19E752B756D2}" type="sibTrans" cxnId="{C3A41E60-D2B5-4D92-9115-016686DC900D}">
      <dgm:prSet/>
      <dgm:spPr/>
      <dgm:t>
        <a:bodyPr/>
        <a:lstStyle/>
        <a:p>
          <a:endParaRPr lang="en-US"/>
        </a:p>
      </dgm:t>
    </dgm:pt>
    <dgm:pt modelId="{80084C8F-1315-CE4E-B854-6DE41485D567}" type="pres">
      <dgm:prSet presAssocID="{173D49EE-00B0-4EC6-A3E9-F4A0961DC46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2B88C6C-E7CC-B646-940A-C0C1F12D2A9C}" type="pres">
      <dgm:prSet presAssocID="{8650697D-4ECF-40F9-9462-1BBCB10E3FDA}" presName="root1" presStyleCnt="0"/>
      <dgm:spPr/>
    </dgm:pt>
    <dgm:pt modelId="{8541B055-312C-3D44-8199-DDF2408C3644}" type="pres">
      <dgm:prSet presAssocID="{8650697D-4ECF-40F9-9462-1BBCB10E3FDA}" presName="LevelOneTextNode" presStyleLbl="node0" presStyleIdx="0" presStyleCnt="3">
        <dgm:presLayoutVars>
          <dgm:chPref val="3"/>
        </dgm:presLayoutVars>
      </dgm:prSet>
      <dgm:spPr/>
    </dgm:pt>
    <dgm:pt modelId="{9D4D37A7-9551-A443-BE3A-E3698E91690F}" type="pres">
      <dgm:prSet presAssocID="{8650697D-4ECF-40F9-9462-1BBCB10E3FDA}" presName="level2hierChild" presStyleCnt="0"/>
      <dgm:spPr/>
    </dgm:pt>
    <dgm:pt modelId="{67015F31-92F5-004C-A0C1-1954A01D37E4}" type="pres">
      <dgm:prSet presAssocID="{B61DE856-6AC2-433C-A3B8-1960B2859D5B}" presName="root1" presStyleCnt="0"/>
      <dgm:spPr/>
    </dgm:pt>
    <dgm:pt modelId="{1929A821-C8CD-3E4A-8159-376BF2CCA925}" type="pres">
      <dgm:prSet presAssocID="{B61DE856-6AC2-433C-A3B8-1960B2859D5B}" presName="LevelOneTextNode" presStyleLbl="node0" presStyleIdx="1" presStyleCnt="3">
        <dgm:presLayoutVars>
          <dgm:chPref val="3"/>
        </dgm:presLayoutVars>
      </dgm:prSet>
      <dgm:spPr/>
    </dgm:pt>
    <dgm:pt modelId="{493AB2D9-F0E5-1F49-8C93-B7F4B0B78E8F}" type="pres">
      <dgm:prSet presAssocID="{B61DE856-6AC2-433C-A3B8-1960B2859D5B}" presName="level2hierChild" presStyleCnt="0"/>
      <dgm:spPr/>
    </dgm:pt>
    <dgm:pt modelId="{BF3E29AF-B1F7-1C4A-9337-3E82F78807BA}" type="pres">
      <dgm:prSet presAssocID="{D99B0F3B-ED00-416B-A178-B26A158E7CFF}" presName="root1" presStyleCnt="0"/>
      <dgm:spPr/>
    </dgm:pt>
    <dgm:pt modelId="{9326B64B-BDD1-6844-A572-2F964CBDD392}" type="pres">
      <dgm:prSet presAssocID="{D99B0F3B-ED00-416B-A178-B26A158E7CFF}" presName="LevelOneTextNode" presStyleLbl="node0" presStyleIdx="2" presStyleCnt="3">
        <dgm:presLayoutVars>
          <dgm:chPref val="3"/>
        </dgm:presLayoutVars>
      </dgm:prSet>
      <dgm:spPr/>
    </dgm:pt>
    <dgm:pt modelId="{D875447F-F3B9-4B45-8EF0-1A6D2369289B}" type="pres">
      <dgm:prSet presAssocID="{D99B0F3B-ED00-416B-A178-B26A158E7CFF}" presName="level2hierChild" presStyleCnt="0"/>
      <dgm:spPr/>
    </dgm:pt>
    <dgm:pt modelId="{933C7F7F-6A7F-4B45-984D-0F95400DD496}" type="pres">
      <dgm:prSet presAssocID="{AA0E7FD1-6755-4EDC-A1BF-129E288B6D4B}" presName="conn2-1" presStyleLbl="parChTrans1D2" presStyleIdx="0" presStyleCnt="3"/>
      <dgm:spPr/>
    </dgm:pt>
    <dgm:pt modelId="{9605C746-9B1A-6B46-A9FB-215AB0EAE588}" type="pres">
      <dgm:prSet presAssocID="{AA0E7FD1-6755-4EDC-A1BF-129E288B6D4B}" presName="connTx" presStyleLbl="parChTrans1D2" presStyleIdx="0" presStyleCnt="3"/>
      <dgm:spPr/>
    </dgm:pt>
    <dgm:pt modelId="{FA831772-61CA-DE4A-83AC-2816BF1C6F0C}" type="pres">
      <dgm:prSet presAssocID="{F7637A79-EE7F-4527-A23B-E4ADFD7B4129}" presName="root2" presStyleCnt="0"/>
      <dgm:spPr/>
    </dgm:pt>
    <dgm:pt modelId="{F0FDC513-3BE9-E746-86A2-FDD7C355884F}" type="pres">
      <dgm:prSet presAssocID="{F7637A79-EE7F-4527-A23B-E4ADFD7B4129}" presName="LevelTwoTextNode" presStyleLbl="node2" presStyleIdx="0" presStyleCnt="3">
        <dgm:presLayoutVars>
          <dgm:chPref val="3"/>
        </dgm:presLayoutVars>
      </dgm:prSet>
      <dgm:spPr/>
    </dgm:pt>
    <dgm:pt modelId="{9C85983C-90D4-3E4E-8E6E-E21F0191D2FA}" type="pres">
      <dgm:prSet presAssocID="{F7637A79-EE7F-4527-A23B-E4ADFD7B4129}" presName="level3hierChild" presStyleCnt="0"/>
      <dgm:spPr/>
    </dgm:pt>
    <dgm:pt modelId="{E07C8826-44B9-424B-9010-3C9AD1066BB2}" type="pres">
      <dgm:prSet presAssocID="{D08AA479-376A-4F30-A3BE-F6B870AE6DF5}" presName="conn2-1" presStyleLbl="parChTrans1D2" presStyleIdx="1" presStyleCnt="3"/>
      <dgm:spPr/>
    </dgm:pt>
    <dgm:pt modelId="{D624FF69-5CA5-D14A-97F1-98F8BB14D12F}" type="pres">
      <dgm:prSet presAssocID="{D08AA479-376A-4F30-A3BE-F6B870AE6DF5}" presName="connTx" presStyleLbl="parChTrans1D2" presStyleIdx="1" presStyleCnt="3"/>
      <dgm:spPr/>
    </dgm:pt>
    <dgm:pt modelId="{8CC6C8EA-DE40-DC42-B471-AF694533A546}" type="pres">
      <dgm:prSet presAssocID="{ECF0256A-6B7E-4100-B87D-41D1043A48F4}" presName="root2" presStyleCnt="0"/>
      <dgm:spPr/>
    </dgm:pt>
    <dgm:pt modelId="{FB58939B-D19D-C945-9766-D9030E7445AF}" type="pres">
      <dgm:prSet presAssocID="{ECF0256A-6B7E-4100-B87D-41D1043A48F4}" presName="LevelTwoTextNode" presStyleLbl="node2" presStyleIdx="1" presStyleCnt="3">
        <dgm:presLayoutVars>
          <dgm:chPref val="3"/>
        </dgm:presLayoutVars>
      </dgm:prSet>
      <dgm:spPr/>
    </dgm:pt>
    <dgm:pt modelId="{8B9697BB-C49A-3947-AA80-23D70CF7FBF0}" type="pres">
      <dgm:prSet presAssocID="{ECF0256A-6B7E-4100-B87D-41D1043A48F4}" presName="level3hierChild" presStyleCnt="0"/>
      <dgm:spPr/>
    </dgm:pt>
    <dgm:pt modelId="{08AF6020-83C5-344F-A490-1A1D1352AE11}" type="pres">
      <dgm:prSet presAssocID="{0B6C439F-B2A4-45FE-8329-47F974E201F6}" presName="conn2-1" presStyleLbl="parChTrans1D2" presStyleIdx="2" presStyleCnt="3"/>
      <dgm:spPr/>
    </dgm:pt>
    <dgm:pt modelId="{53E1030B-2142-3149-B3DF-3107DF445327}" type="pres">
      <dgm:prSet presAssocID="{0B6C439F-B2A4-45FE-8329-47F974E201F6}" presName="connTx" presStyleLbl="parChTrans1D2" presStyleIdx="2" presStyleCnt="3"/>
      <dgm:spPr/>
    </dgm:pt>
    <dgm:pt modelId="{D7614736-923B-2848-A6D9-8D0149B48D0F}" type="pres">
      <dgm:prSet presAssocID="{FF696C7F-B79A-41B5-A21A-FCA4938FD4C1}" presName="root2" presStyleCnt="0"/>
      <dgm:spPr/>
    </dgm:pt>
    <dgm:pt modelId="{6B49C227-FA53-844F-B967-F8910CC14C51}" type="pres">
      <dgm:prSet presAssocID="{FF696C7F-B79A-41B5-A21A-FCA4938FD4C1}" presName="LevelTwoTextNode" presStyleLbl="node2" presStyleIdx="2" presStyleCnt="3">
        <dgm:presLayoutVars>
          <dgm:chPref val="3"/>
        </dgm:presLayoutVars>
      </dgm:prSet>
      <dgm:spPr/>
    </dgm:pt>
    <dgm:pt modelId="{894E99AE-179E-4040-AD2E-38CCC7FBA347}" type="pres">
      <dgm:prSet presAssocID="{FF696C7F-B79A-41B5-A21A-FCA4938FD4C1}" presName="level3hierChild" presStyleCnt="0"/>
      <dgm:spPr/>
    </dgm:pt>
  </dgm:ptLst>
  <dgm:cxnLst>
    <dgm:cxn modelId="{5874DC03-B161-4D31-9EC9-7F152B53F72C}" srcId="{173D49EE-00B0-4EC6-A3E9-F4A0961DC46D}" destId="{B61DE856-6AC2-433C-A3B8-1960B2859D5B}" srcOrd="1" destOrd="0" parTransId="{392388B9-D6A2-49B1-BD6D-81C936D5CA45}" sibTransId="{16CF9A4C-E556-4837-9404-5C31A02BBF69}"/>
    <dgm:cxn modelId="{E7B5C24A-32A2-D949-8619-9A923BB681C7}" type="presOf" srcId="{0B6C439F-B2A4-45FE-8329-47F974E201F6}" destId="{08AF6020-83C5-344F-A490-1A1D1352AE11}" srcOrd="0" destOrd="0" presId="urn:microsoft.com/office/officeart/2005/8/layout/hierarchy2"/>
    <dgm:cxn modelId="{B5C39F54-6058-4945-8A5F-1BC36C662A07}" type="presOf" srcId="{AA0E7FD1-6755-4EDC-A1BF-129E288B6D4B}" destId="{933C7F7F-6A7F-4B45-984D-0F95400DD496}" srcOrd="0" destOrd="0" presId="urn:microsoft.com/office/officeart/2005/8/layout/hierarchy2"/>
    <dgm:cxn modelId="{C3A41E60-D2B5-4D92-9115-016686DC900D}" srcId="{D99B0F3B-ED00-416B-A178-B26A158E7CFF}" destId="{FF696C7F-B79A-41B5-A21A-FCA4938FD4C1}" srcOrd="2" destOrd="0" parTransId="{0B6C439F-B2A4-45FE-8329-47F974E201F6}" sibTransId="{7C575408-64CF-4619-82C2-19E752B756D2}"/>
    <dgm:cxn modelId="{8274E367-B57E-2745-AE01-3D7A887328AB}" type="presOf" srcId="{173D49EE-00B0-4EC6-A3E9-F4A0961DC46D}" destId="{80084C8F-1315-CE4E-B854-6DE41485D567}" srcOrd="0" destOrd="0" presId="urn:microsoft.com/office/officeart/2005/8/layout/hierarchy2"/>
    <dgm:cxn modelId="{87D56F78-B5F9-4033-A704-4CEC02CC5CB5}" srcId="{173D49EE-00B0-4EC6-A3E9-F4A0961DC46D}" destId="{D99B0F3B-ED00-416B-A178-B26A158E7CFF}" srcOrd="2" destOrd="0" parTransId="{F18C44E0-59CB-41E4-9FDB-06F13E553F69}" sibTransId="{129A2983-3184-45AF-AD31-8F603EA568E0}"/>
    <dgm:cxn modelId="{CB07757B-3897-485A-B0FE-0D79E14BBEC1}" srcId="{D99B0F3B-ED00-416B-A178-B26A158E7CFF}" destId="{ECF0256A-6B7E-4100-B87D-41D1043A48F4}" srcOrd="1" destOrd="0" parTransId="{D08AA479-376A-4F30-A3BE-F6B870AE6DF5}" sibTransId="{5736E221-0E4E-4E7E-A173-6B9041146116}"/>
    <dgm:cxn modelId="{583F8F81-827C-EF44-A296-D745CAC8827C}" type="presOf" srcId="{ECF0256A-6B7E-4100-B87D-41D1043A48F4}" destId="{FB58939B-D19D-C945-9766-D9030E7445AF}" srcOrd="0" destOrd="0" presId="urn:microsoft.com/office/officeart/2005/8/layout/hierarchy2"/>
    <dgm:cxn modelId="{1FCAD584-2F8A-4E4D-A902-041D1C26B504}" type="presOf" srcId="{8650697D-4ECF-40F9-9462-1BBCB10E3FDA}" destId="{8541B055-312C-3D44-8199-DDF2408C3644}" srcOrd="0" destOrd="0" presId="urn:microsoft.com/office/officeart/2005/8/layout/hierarchy2"/>
    <dgm:cxn modelId="{256EDD92-0D7A-CD4A-9373-F5568B37EFED}" type="presOf" srcId="{0B6C439F-B2A4-45FE-8329-47F974E201F6}" destId="{53E1030B-2142-3149-B3DF-3107DF445327}" srcOrd="1" destOrd="0" presId="urn:microsoft.com/office/officeart/2005/8/layout/hierarchy2"/>
    <dgm:cxn modelId="{B0D47EA8-A311-2840-B01A-0EB60367C2BF}" type="presOf" srcId="{F7637A79-EE7F-4527-A23B-E4ADFD7B4129}" destId="{F0FDC513-3BE9-E746-86A2-FDD7C355884F}" srcOrd="0" destOrd="0" presId="urn:microsoft.com/office/officeart/2005/8/layout/hierarchy2"/>
    <dgm:cxn modelId="{3B3224AA-63B8-DF40-9175-4668B7C3DB27}" type="presOf" srcId="{D99B0F3B-ED00-416B-A178-B26A158E7CFF}" destId="{9326B64B-BDD1-6844-A572-2F964CBDD392}" srcOrd="0" destOrd="0" presId="urn:microsoft.com/office/officeart/2005/8/layout/hierarchy2"/>
    <dgm:cxn modelId="{CC196CBE-75C6-C346-BA32-BFFCBE6CC668}" type="presOf" srcId="{D08AA479-376A-4F30-A3BE-F6B870AE6DF5}" destId="{D624FF69-5CA5-D14A-97F1-98F8BB14D12F}" srcOrd="1" destOrd="0" presId="urn:microsoft.com/office/officeart/2005/8/layout/hierarchy2"/>
    <dgm:cxn modelId="{A47957BF-7D71-C24B-89CA-76B26B3A4E38}" type="presOf" srcId="{AA0E7FD1-6755-4EDC-A1BF-129E288B6D4B}" destId="{9605C746-9B1A-6B46-A9FB-215AB0EAE588}" srcOrd="1" destOrd="0" presId="urn:microsoft.com/office/officeart/2005/8/layout/hierarchy2"/>
    <dgm:cxn modelId="{9840D9D5-5BFE-AC4F-A952-103DE3A3C63E}" type="presOf" srcId="{D08AA479-376A-4F30-A3BE-F6B870AE6DF5}" destId="{E07C8826-44B9-424B-9010-3C9AD1066BB2}" srcOrd="0" destOrd="0" presId="urn:microsoft.com/office/officeart/2005/8/layout/hierarchy2"/>
    <dgm:cxn modelId="{AA96EDDC-569D-7B48-B64F-6B19D61AEF58}" type="presOf" srcId="{FF696C7F-B79A-41B5-A21A-FCA4938FD4C1}" destId="{6B49C227-FA53-844F-B967-F8910CC14C51}" srcOrd="0" destOrd="0" presId="urn:microsoft.com/office/officeart/2005/8/layout/hierarchy2"/>
    <dgm:cxn modelId="{6BE2A4E9-945E-4EA7-A839-B11F85684C4D}" srcId="{173D49EE-00B0-4EC6-A3E9-F4A0961DC46D}" destId="{8650697D-4ECF-40F9-9462-1BBCB10E3FDA}" srcOrd="0" destOrd="0" parTransId="{5EE5CC5A-7C16-49E7-8EF0-D58E90624155}" sibTransId="{26CF0635-A808-42BE-80B6-DE82C4638E37}"/>
    <dgm:cxn modelId="{60FCA0EA-4E24-FD4B-9901-AECAECCB656F}" type="presOf" srcId="{B61DE856-6AC2-433C-A3B8-1960B2859D5B}" destId="{1929A821-C8CD-3E4A-8159-376BF2CCA925}" srcOrd="0" destOrd="0" presId="urn:microsoft.com/office/officeart/2005/8/layout/hierarchy2"/>
    <dgm:cxn modelId="{05BC18FF-0497-4553-A54B-0ABE69EED990}" srcId="{D99B0F3B-ED00-416B-A178-B26A158E7CFF}" destId="{F7637A79-EE7F-4527-A23B-E4ADFD7B4129}" srcOrd="0" destOrd="0" parTransId="{AA0E7FD1-6755-4EDC-A1BF-129E288B6D4B}" sibTransId="{0C350738-B256-42C2-9CF0-7EA4F1BE5A33}"/>
    <dgm:cxn modelId="{41471D66-6DF1-F545-B82F-C55024A7CAB5}" type="presParOf" srcId="{80084C8F-1315-CE4E-B854-6DE41485D567}" destId="{72B88C6C-E7CC-B646-940A-C0C1F12D2A9C}" srcOrd="0" destOrd="0" presId="urn:microsoft.com/office/officeart/2005/8/layout/hierarchy2"/>
    <dgm:cxn modelId="{D998576D-CA9E-9B4C-928E-0FCCC6938FF6}" type="presParOf" srcId="{72B88C6C-E7CC-B646-940A-C0C1F12D2A9C}" destId="{8541B055-312C-3D44-8199-DDF2408C3644}" srcOrd="0" destOrd="0" presId="urn:microsoft.com/office/officeart/2005/8/layout/hierarchy2"/>
    <dgm:cxn modelId="{DC25A77C-5688-2645-9044-B594418F0F66}" type="presParOf" srcId="{72B88C6C-E7CC-B646-940A-C0C1F12D2A9C}" destId="{9D4D37A7-9551-A443-BE3A-E3698E91690F}" srcOrd="1" destOrd="0" presId="urn:microsoft.com/office/officeart/2005/8/layout/hierarchy2"/>
    <dgm:cxn modelId="{5A9E9632-BDB4-B641-A92D-CF3FBE5D44B9}" type="presParOf" srcId="{80084C8F-1315-CE4E-B854-6DE41485D567}" destId="{67015F31-92F5-004C-A0C1-1954A01D37E4}" srcOrd="1" destOrd="0" presId="urn:microsoft.com/office/officeart/2005/8/layout/hierarchy2"/>
    <dgm:cxn modelId="{1E0016AA-E807-EB4A-9ECA-7E20BBBA9CAF}" type="presParOf" srcId="{67015F31-92F5-004C-A0C1-1954A01D37E4}" destId="{1929A821-C8CD-3E4A-8159-376BF2CCA925}" srcOrd="0" destOrd="0" presId="urn:microsoft.com/office/officeart/2005/8/layout/hierarchy2"/>
    <dgm:cxn modelId="{394096EB-329E-694B-A884-24989785A394}" type="presParOf" srcId="{67015F31-92F5-004C-A0C1-1954A01D37E4}" destId="{493AB2D9-F0E5-1F49-8C93-B7F4B0B78E8F}" srcOrd="1" destOrd="0" presId="urn:microsoft.com/office/officeart/2005/8/layout/hierarchy2"/>
    <dgm:cxn modelId="{0A97DBF7-C2CB-034F-AA8F-31B19AC8D3AD}" type="presParOf" srcId="{80084C8F-1315-CE4E-B854-6DE41485D567}" destId="{BF3E29AF-B1F7-1C4A-9337-3E82F78807BA}" srcOrd="2" destOrd="0" presId="urn:microsoft.com/office/officeart/2005/8/layout/hierarchy2"/>
    <dgm:cxn modelId="{85173AD5-6809-794E-BB59-721A69AA0440}" type="presParOf" srcId="{BF3E29AF-B1F7-1C4A-9337-3E82F78807BA}" destId="{9326B64B-BDD1-6844-A572-2F964CBDD392}" srcOrd="0" destOrd="0" presId="urn:microsoft.com/office/officeart/2005/8/layout/hierarchy2"/>
    <dgm:cxn modelId="{25BE4FF7-9A49-3448-9376-9A1B874317E5}" type="presParOf" srcId="{BF3E29AF-B1F7-1C4A-9337-3E82F78807BA}" destId="{D875447F-F3B9-4B45-8EF0-1A6D2369289B}" srcOrd="1" destOrd="0" presId="urn:microsoft.com/office/officeart/2005/8/layout/hierarchy2"/>
    <dgm:cxn modelId="{EA5DCB5C-A1B6-E341-945B-DB3EE6DE596D}" type="presParOf" srcId="{D875447F-F3B9-4B45-8EF0-1A6D2369289B}" destId="{933C7F7F-6A7F-4B45-984D-0F95400DD496}" srcOrd="0" destOrd="0" presId="urn:microsoft.com/office/officeart/2005/8/layout/hierarchy2"/>
    <dgm:cxn modelId="{AE9E493D-AC91-BA4E-B0F9-D35284A88F9B}" type="presParOf" srcId="{933C7F7F-6A7F-4B45-984D-0F95400DD496}" destId="{9605C746-9B1A-6B46-A9FB-215AB0EAE588}" srcOrd="0" destOrd="0" presId="urn:microsoft.com/office/officeart/2005/8/layout/hierarchy2"/>
    <dgm:cxn modelId="{26D49842-D0DF-DE4A-B482-54788138743A}" type="presParOf" srcId="{D875447F-F3B9-4B45-8EF0-1A6D2369289B}" destId="{FA831772-61CA-DE4A-83AC-2816BF1C6F0C}" srcOrd="1" destOrd="0" presId="urn:microsoft.com/office/officeart/2005/8/layout/hierarchy2"/>
    <dgm:cxn modelId="{D8BD4843-8B9D-0241-9FF7-13AF566100CF}" type="presParOf" srcId="{FA831772-61CA-DE4A-83AC-2816BF1C6F0C}" destId="{F0FDC513-3BE9-E746-86A2-FDD7C355884F}" srcOrd="0" destOrd="0" presId="urn:microsoft.com/office/officeart/2005/8/layout/hierarchy2"/>
    <dgm:cxn modelId="{3744CFAB-A274-6045-958D-66C72EA4208B}" type="presParOf" srcId="{FA831772-61CA-DE4A-83AC-2816BF1C6F0C}" destId="{9C85983C-90D4-3E4E-8E6E-E21F0191D2FA}" srcOrd="1" destOrd="0" presId="urn:microsoft.com/office/officeart/2005/8/layout/hierarchy2"/>
    <dgm:cxn modelId="{5F2A1174-4251-344B-A792-58D1E5AAAC2D}" type="presParOf" srcId="{D875447F-F3B9-4B45-8EF0-1A6D2369289B}" destId="{E07C8826-44B9-424B-9010-3C9AD1066BB2}" srcOrd="2" destOrd="0" presId="urn:microsoft.com/office/officeart/2005/8/layout/hierarchy2"/>
    <dgm:cxn modelId="{2464F4BD-A4E0-DE4F-A4F1-73342B1C8A4C}" type="presParOf" srcId="{E07C8826-44B9-424B-9010-3C9AD1066BB2}" destId="{D624FF69-5CA5-D14A-97F1-98F8BB14D12F}" srcOrd="0" destOrd="0" presId="urn:microsoft.com/office/officeart/2005/8/layout/hierarchy2"/>
    <dgm:cxn modelId="{434C1921-E613-7040-B298-8C1C65FD0A79}" type="presParOf" srcId="{D875447F-F3B9-4B45-8EF0-1A6D2369289B}" destId="{8CC6C8EA-DE40-DC42-B471-AF694533A546}" srcOrd="3" destOrd="0" presId="urn:microsoft.com/office/officeart/2005/8/layout/hierarchy2"/>
    <dgm:cxn modelId="{656AA21D-4A16-2F46-ABC3-FA4D66F77A27}" type="presParOf" srcId="{8CC6C8EA-DE40-DC42-B471-AF694533A546}" destId="{FB58939B-D19D-C945-9766-D9030E7445AF}" srcOrd="0" destOrd="0" presId="urn:microsoft.com/office/officeart/2005/8/layout/hierarchy2"/>
    <dgm:cxn modelId="{C373F407-362A-464E-82EC-C9CF56683464}" type="presParOf" srcId="{8CC6C8EA-DE40-DC42-B471-AF694533A546}" destId="{8B9697BB-C49A-3947-AA80-23D70CF7FBF0}" srcOrd="1" destOrd="0" presId="urn:microsoft.com/office/officeart/2005/8/layout/hierarchy2"/>
    <dgm:cxn modelId="{ED550B35-33E3-254E-8C08-C6CB565E172A}" type="presParOf" srcId="{D875447F-F3B9-4B45-8EF0-1A6D2369289B}" destId="{08AF6020-83C5-344F-A490-1A1D1352AE11}" srcOrd="4" destOrd="0" presId="urn:microsoft.com/office/officeart/2005/8/layout/hierarchy2"/>
    <dgm:cxn modelId="{4E2BA173-1414-6C49-87EE-93C671FE66E3}" type="presParOf" srcId="{08AF6020-83C5-344F-A490-1A1D1352AE11}" destId="{53E1030B-2142-3149-B3DF-3107DF445327}" srcOrd="0" destOrd="0" presId="urn:microsoft.com/office/officeart/2005/8/layout/hierarchy2"/>
    <dgm:cxn modelId="{CE4461C0-3005-4A4C-B937-0614A99C4DEA}" type="presParOf" srcId="{D875447F-F3B9-4B45-8EF0-1A6D2369289B}" destId="{D7614736-923B-2848-A6D9-8D0149B48D0F}" srcOrd="5" destOrd="0" presId="urn:microsoft.com/office/officeart/2005/8/layout/hierarchy2"/>
    <dgm:cxn modelId="{FCF1A55D-9D55-7841-A056-994F87E52331}" type="presParOf" srcId="{D7614736-923B-2848-A6D9-8D0149B48D0F}" destId="{6B49C227-FA53-844F-B967-F8910CC14C51}" srcOrd="0" destOrd="0" presId="urn:microsoft.com/office/officeart/2005/8/layout/hierarchy2"/>
    <dgm:cxn modelId="{E6F5E955-26E5-5248-897F-C33FF16A65ED}" type="presParOf" srcId="{D7614736-923B-2848-A6D9-8D0149B48D0F}" destId="{894E99AE-179E-4040-AD2E-38CCC7FBA34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1B055-312C-3D44-8199-DDF2408C3644}">
      <dsp:nvSpPr>
        <dsp:cNvPr id="0" name=""/>
        <dsp:cNvSpPr/>
      </dsp:nvSpPr>
      <dsp:spPr>
        <a:xfrm>
          <a:off x="825389" y="834"/>
          <a:ext cx="1534675" cy="767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ER Resource Allocation Optimization</a:t>
          </a:r>
          <a:endParaRPr lang="en-US" sz="1100" kern="1200" dirty="0"/>
        </a:p>
      </dsp:txBody>
      <dsp:txXfrm>
        <a:off x="847864" y="23309"/>
        <a:ext cx="1489725" cy="722387"/>
      </dsp:txXfrm>
    </dsp:sp>
    <dsp:sp modelId="{1929A821-C8CD-3E4A-8159-376BF2CCA925}">
      <dsp:nvSpPr>
        <dsp:cNvPr id="0" name=""/>
        <dsp:cNvSpPr/>
      </dsp:nvSpPr>
      <dsp:spPr>
        <a:xfrm>
          <a:off x="825389" y="883272"/>
          <a:ext cx="1534675" cy="767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Objective</a:t>
          </a:r>
          <a:r>
            <a:rPr lang="en-IN" sz="1100" kern="1200"/>
            <a:t>: Minimize ER wait times by allocating resources across shifts effectively.</a:t>
          </a:r>
          <a:endParaRPr lang="en-US" sz="1100" kern="1200"/>
        </a:p>
      </dsp:txBody>
      <dsp:txXfrm>
        <a:off x="847864" y="905747"/>
        <a:ext cx="1489725" cy="722387"/>
      </dsp:txXfrm>
    </dsp:sp>
    <dsp:sp modelId="{9326B64B-BDD1-6844-A572-2F964CBDD392}">
      <dsp:nvSpPr>
        <dsp:cNvPr id="0" name=""/>
        <dsp:cNvSpPr/>
      </dsp:nvSpPr>
      <dsp:spPr>
        <a:xfrm>
          <a:off x="825389" y="1765710"/>
          <a:ext cx="1534675" cy="767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Model Structure</a:t>
          </a:r>
          <a:r>
            <a:rPr lang="en-IN" sz="1100" kern="1200"/>
            <a:t>:</a:t>
          </a:r>
          <a:endParaRPr lang="en-US" sz="1100" kern="1200"/>
        </a:p>
      </dsp:txBody>
      <dsp:txXfrm>
        <a:off x="847864" y="1788185"/>
        <a:ext cx="1489725" cy="722387"/>
      </dsp:txXfrm>
    </dsp:sp>
    <dsp:sp modelId="{933C7F7F-6A7F-4B45-984D-0F95400DD496}">
      <dsp:nvSpPr>
        <dsp:cNvPr id="0" name=""/>
        <dsp:cNvSpPr/>
      </dsp:nvSpPr>
      <dsp:spPr>
        <a:xfrm rot="18289469">
          <a:off x="2129521" y="1687945"/>
          <a:ext cx="107495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74957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0126" y="1681286"/>
        <a:ext cx="53747" cy="53747"/>
      </dsp:txXfrm>
    </dsp:sp>
    <dsp:sp modelId="{F0FDC513-3BE9-E746-86A2-FDD7C355884F}">
      <dsp:nvSpPr>
        <dsp:cNvPr id="0" name=""/>
        <dsp:cNvSpPr/>
      </dsp:nvSpPr>
      <dsp:spPr>
        <a:xfrm>
          <a:off x="2973935" y="883272"/>
          <a:ext cx="1534675" cy="767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Objective Function</a:t>
          </a:r>
          <a:r>
            <a:rPr lang="en-IN" sz="1100" kern="1200"/>
            <a:t>: Reduce total wait time.</a:t>
          </a:r>
          <a:endParaRPr lang="en-US" sz="1100" kern="1200"/>
        </a:p>
      </dsp:txBody>
      <dsp:txXfrm>
        <a:off x="2996410" y="905747"/>
        <a:ext cx="1489725" cy="722387"/>
      </dsp:txXfrm>
    </dsp:sp>
    <dsp:sp modelId="{E07C8826-44B9-424B-9010-3C9AD1066BB2}">
      <dsp:nvSpPr>
        <dsp:cNvPr id="0" name=""/>
        <dsp:cNvSpPr/>
      </dsp:nvSpPr>
      <dsp:spPr>
        <a:xfrm>
          <a:off x="2360065" y="2129164"/>
          <a:ext cx="61387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3870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1653" y="2134032"/>
        <a:ext cx="30693" cy="30693"/>
      </dsp:txXfrm>
    </dsp:sp>
    <dsp:sp modelId="{FB58939B-D19D-C945-9766-D9030E7445AF}">
      <dsp:nvSpPr>
        <dsp:cNvPr id="0" name=""/>
        <dsp:cNvSpPr/>
      </dsp:nvSpPr>
      <dsp:spPr>
        <a:xfrm>
          <a:off x="2973935" y="1765710"/>
          <a:ext cx="1534675" cy="767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Decision Variables</a:t>
          </a:r>
          <a:r>
            <a:rPr lang="en-IN" sz="1100" kern="1200"/>
            <a:t>: Number of resources (e.g., staff or ED stations) allocated per shift.</a:t>
          </a:r>
          <a:endParaRPr lang="en-US" sz="1100" kern="1200"/>
        </a:p>
      </dsp:txBody>
      <dsp:txXfrm>
        <a:off x="2996410" y="1788185"/>
        <a:ext cx="1489725" cy="722387"/>
      </dsp:txXfrm>
    </dsp:sp>
    <dsp:sp modelId="{08AF6020-83C5-344F-A490-1A1D1352AE11}">
      <dsp:nvSpPr>
        <dsp:cNvPr id="0" name=""/>
        <dsp:cNvSpPr/>
      </dsp:nvSpPr>
      <dsp:spPr>
        <a:xfrm rot="3310531">
          <a:off x="2129521" y="2570383"/>
          <a:ext cx="107495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74957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0126" y="2563724"/>
        <a:ext cx="53747" cy="53747"/>
      </dsp:txXfrm>
    </dsp:sp>
    <dsp:sp modelId="{6B49C227-FA53-844F-B967-F8910CC14C51}">
      <dsp:nvSpPr>
        <dsp:cNvPr id="0" name=""/>
        <dsp:cNvSpPr/>
      </dsp:nvSpPr>
      <dsp:spPr>
        <a:xfrm>
          <a:off x="2973935" y="2648148"/>
          <a:ext cx="1534675" cy="767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Constraints</a:t>
          </a:r>
          <a:r>
            <a:rPr lang="en-IN" sz="1100" kern="1200"/>
            <a:t>: Meet patient demand in each shift while staying within resource limits.</a:t>
          </a:r>
          <a:endParaRPr lang="en-US" sz="1100" kern="1200"/>
        </a:p>
      </dsp:txBody>
      <dsp:txXfrm>
        <a:off x="2996410" y="2670623"/>
        <a:ext cx="1489725" cy="722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CE60E-169C-AA4E-A67A-0CA6D4CDEC4A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603E2-B496-194C-B7DA-E17E4BA9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8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01" y="713934"/>
            <a:ext cx="7510271" cy="99974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8704" y="2069123"/>
            <a:ext cx="7516367" cy="219198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72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5-thank-you-png-clipar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9498666/#:~:text=The%20authors%20of%20this%20study,in%20the%20ED%20%5B28%5D" TargetMode="External"/><Relationship Id="rId2" Type="http://schemas.openxmlformats.org/officeDocument/2006/relationships/hyperlink" Target="https://www.nbcnews.com/health/health-care/er-overcrowding-worsens-program-helping-ease-crisis-may-lose-funding-rcna135966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E6706-9B0D-AFCA-9E92-0E97FA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0012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66" y="338666"/>
            <a:ext cx="7452783" cy="42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13F5C-38FA-5B1F-526E-EA1D79C8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00012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0" y="0"/>
            <a:ext cx="745701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9145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A0AC5B-E839-1F6D-5758-F9845546A63A}"/>
              </a:ext>
            </a:extLst>
          </p:cNvPr>
          <p:cNvSpPr/>
          <p:nvPr/>
        </p:nvSpPr>
        <p:spPr>
          <a:xfrm>
            <a:off x="177800" y="1752600"/>
            <a:ext cx="914400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91BD4-8AAA-8B04-67F2-47E60C9F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1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F86D7-F5BF-76A7-0AD4-B2993CC1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8" y="100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E8F092-F3CE-20D2-1215-B52003797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0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8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50770" y="-169113"/>
            <a:ext cx="1218424" cy="917992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94427" y="281430"/>
            <a:ext cx="430245" cy="43024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95654" y="436760"/>
            <a:ext cx="458315" cy="45831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237762" y="0"/>
            <a:ext cx="1890238" cy="98722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17562" y="4077000"/>
            <a:ext cx="996342" cy="495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69386" y="4302095"/>
            <a:ext cx="543269" cy="26990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ainbow colored paint splatter with black text&#10;&#10;Description automatically generated">
            <a:extLst>
              <a:ext uri="{FF2B5EF4-FFF2-40B4-BE49-F238E27FC236}">
                <a16:creationId xmlns:a16="http://schemas.microsoft.com/office/drawing/2014/main" id="{6AA2DCC7-8CCD-0285-148E-F915BAC22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92400" y="1333500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7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5968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024" y="1118248"/>
            <a:ext cx="7235952" cy="12192"/>
          </a:xfrm>
          <a:custGeom>
            <a:avLst/>
            <a:gdLst>
              <a:gd name="connsiteX0" fmla="*/ 0 w 7235952"/>
              <a:gd name="connsiteY0" fmla="*/ 0 h 12192"/>
              <a:gd name="connsiteX1" fmla="*/ 440735 w 7235952"/>
              <a:gd name="connsiteY1" fmla="*/ 0 h 12192"/>
              <a:gd name="connsiteX2" fmla="*/ 1243268 w 7235952"/>
              <a:gd name="connsiteY2" fmla="*/ 0 h 12192"/>
              <a:gd name="connsiteX3" fmla="*/ 1973441 w 7235952"/>
              <a:gd name="connsiteY3" fmla="*/ 0 h 12192"/>
              <a:gd name="connsiteX4" fmla="*/ 2414177 w 7235952"/>
              <a:gd name="connsiteY4" fmla="*/ 0 h 12192"/>
              <a:gd name="connsiteX5" fmla="*/ 2999631 w 7235952"/>
              <a:gd name="connsiteY5" fmla="*/ 0 h 12192"/>
              <a:gd name="connsiteX6" fmla="*/ 3802164 w 7235952"/>
              <a:gd name="connsiteY6" fmla="*/ 0 h 12192"/>
              <a:gd name="connsiteX7" fmla="*/ 4459978 w 7235952"/>
              <a:gd name="connsiteY7" fmla="*/ 0 h 12192"/>
              <a:gd name="connsiteX8" fmla="*/ 5190151 w 7235952"/>
              <a:gd name="connsiteY8" fmla="*/ 0 h 12192"/>
              <a:gd name="connsiteX9" fmla="*/ 5775605 w 7235952"/>
              <a:gd name="connsiteY9" fmla="*/ 0 h 12192"/>
              <a:gd name="connsiteX10" fmla="*/ 6433419 w 7235952"/>
              <a:gd name="connsiteY10" fmla="*/ 0 h 12192"/>
              <a:gd name="connsiteX11" fmla="*/ 7235952 w 7235952"/>
              <a:gd name="connsiteY11" fmla="*/ 0 h 12192"/>
              <a:gd name="connsiteX12" fmla="*/ 7235952 w 7235952"/>
              <a:gd name="connsiteY12" fmla="*/ 12192 h 12192"/>
              <a:gd name="connsiteX13" fmla="*/ 6795217 w 7235952"/>
              <a:gd name="connsiteY13" fmla="*/ 12192 h 12192"/>
              <a:gd name="connsiteX14" fmla="*/ 6354481 w 7235952"/>
              <a:gd name="connsiteY14" fmla="*/ 12192 h 12192"/>
              <a:gd name="connsiteX15" fmla="*/ 5624308 w 7235952"/>
              <a:gd name="connsiteY15" fmla="*/ 12192 h 12192"/>
              <a:gd name="connsiteX16" fmla="*/ 5183573 w 7235952"/>
              <a:gd name="connsiteY16" fmla="*/ 12192 h 12192"/>
              <a:gd name="connsiteX17" fmla="*/ 4525759 w 7235952"/>
              <a:gd name="connsiteY17" fmla="*/ 12192 h 12192"/>
              <a:gd name="connsiteX18" fmla="*/ 4012664 w 7235952"/>
              <a:gd name="connsiteY18" fmla="*/ 12192 h 12192"/>
              <a:gd name="connsiteX19" fmla="*/ 3354850 w 7235952"/>
              <a:gd name="connsiteY19" fmla="*/ 12192 h 12192"/>
              <a:gd name="connsiteX20" fmla="*/ 2697037 w 7235952"/>
              <a:gd name="connsiteY20" fmla="*/ 12192 h 12192"/>
              <a:gd name="connsiteX21" fmla="*/ 2039223 w 7235952"/>
              <a:gd name="connsiteY21" fmla="*/ 12192 h 12192"/>
              <a:gd name="connsiteX22" fmla="*/ 1381409 w 7235952"/>
              <a:gd name="connsiteY22" fmla="*/ 12192 h 12192"/>
              <a:gd name="connsiteX23" fmla="*/ 795955 w 7235952"/>
              <a:gd name="connsiteY23" fmla="*/ 12192 h 12192"/>
              <a:gd name="connsiteX24" fmla="*/ 0 w 7235952"/>
              <a:gd name="connsiteY24" fmla="*/ 12192 h 12192"/>
              <a:gd name="connsiteX25" fmla="*/ 0 w 7235952"/>
              <a:gd name="connsiteY25" fmla="*/ 0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35952" h="12192" fill="none" extrusionOk="0">
                <a:moveTo>
                  <a:pt x="0" y="0"/>
                </a:moveTo>
                <a:cubicBezTo>
                  <a:pt x="207588" y="-3521"/>
                  <a:pt x="299618" y="8904"/>
                  <a:pt x="440735" y="0"/>
                </a:cubicBezTo>
                <a:cubicBezTo>
                  <a:pt x="581853" y="-8904"/>
                  <a:pt x="878444" y="-5038"/>
                  <a:pt x="1243268" y="0"/>
                </a:cubicBezTo>
                <a:cubicBezTo>
                  <a:pt x="1608092" y="5038"/>
                  <a:pt x="1649247" y="10488"/>
                  <a:pt x="1973441" y="0"/>
                </a:cubicBezTo>
                <a:cubicBezTo>
                  <a:pt x="2297635" y="-10488"/>
                  <a:pt x="2245264" y="6327"/>
                  <a:pt x="2414177" y="0"/>
                </a:cubicBezTo>
                <a:cubicBezTo>
                  <a:pt x="2583090" y="-6327"/>
                  <a:pt x="2870886" y="-8045"/>
                  <a:pt x="2999631" y="0"/>
                </a:cubicBezTo>
                <a:cubicBezTo>
                  <a:pt x="3128376" y="8045"/>
                  <a:pt x="3561807" y="16971"/>
                  <a:pt x="3802164" y="0"/>
                </a:cubicBezTo>
                <a:cubicBezTo>
                  <a:pt x="4042521" y="-16971"/>
                  <a:pt x="4188999" y="-21721"/>
                  <a:pt x="4459978" y="0"/>
                </a:cubicBezTo>
                <a:cubicBezTo>
                  <a:pt x="4730957" y="21721"/>
                  <a:pt x="4874810" y="18363"/>
                  <a:pt x="5190151" y="0"/>
                </a:cubicBezTo>
                <a:cubicBezTo>
                  <a:pt x="5505492" y="-18363"/>
                  <a:pt x="5553056" y="11038"/>
                  <a:pt x="5775605" y="0"/>
                </a:cubicBezTo>
                <a:cubicBezTo>
                  <a:pt x="5998154" y="-11038"/>
                  <a:pt x="6152413" y="-1033"/>
                  <a:pt x="6433419" y="0"/>
                </a:cubicBezTo>
                <a:cubicBezTo>
                  <a:pt x="6714425" y="1033"/>
                  <a:pt x="7026040" y="-14234"/>
                  <a:pt x="7235952" y="0"/>
                </a:cubicBezTo>
                <a:cubicBezTo>
                  <a:pt x="7235650" y="2726"/>
                  <a:pt x="7235597" y="8725"/>
                  <a:pt x="7235952" y="12192"/>
                </a:cubicBezTo>
                <a:cubicBezTo>
                  <a:pt x="7098058" y="20986"/>
                  <a:pt x="7003263" y="33081"/>
                  <a:pt x="6795217" y="12192"/>
                </a:cubicBezTo>
                <a:cubicBezTo>
                  <a:pt x="6587172" y="-8697"/>
                  <a:pt x="6454830" y="21860"/>
                  <a:pt x="6354481" y="12192"/>
                </a:cubicBezTo>
                <a:cubicBezTo>
                  <a:pt x="6254132" y="2524"/>
                  <a:pt x="5807644" y="39315"/>
                  <a:pt x="5624308" y="12192"/>
                </a:cubicBezTo>
                <a:cubicBezTo>
                  <a:pt x="5440972" y="-14931"/>
                  <a:pt x="5286824" y="-7490"/>
                  <a:pt x="5183573" y="12192"/>
                </a:cubicBezTo>
                <a:cubicBezTo>
                  <a:pt x="5080322" y="31874"/>
                  <a:pt x="4733767" y="2793"/>
                  <a:pt x="4525759" y="12192"/>
                </a:cubicBezTo>
                <a:cubicBezTo>
                  <a:pt x="4317751" y="21591"/>
                  <a:pt x="4153076" y="33041"/>
                  <a:pt x="4012664" y="12192"/>
                </a:cubicBezTo>
                <a:cubicBezTo>
                  <a:pt x="3872253" y="-8657"/>
                  <a:pt x="3665345" y="-15294"/>
                  <a:pt x="3354850" y="12192"/>
                </a:cubicBezTo>
                <a:cubicBezTo>
                  <a:pt x="3044355" y="39678"/>
                  <a:pt x="2936622" y="26741"/>
                  <a:pt x="2697037" y="12192"/>
                </a:cubicBezTo>
                <a:cubicBezTo>
                  <a:pt x="2457452" y="-2357"/>
                  <a:pt x="2361492" y="41012"/>
                  <a:pt x="2039223" y="12192"/>
                </a:cubicBezTo>
                <a:cubicBezTo>
                  <a:pt x="1716954" y="-16628"/>
                  <a:pt x="1690872" y="33204"/>
                  <a:pt x="1381409" y="12192"/>
                </a:cubicBezTo>
                <a:cubicBezTo>
                  <a:pt x="1071946" y="-8820"/>
                  <a:pt x="1027112" y="19373"/>
                  <a:pt x="795955" y="12192"/>
                </a:cubicBezTo>
                <a:cubicBezTo>
                  <a:pt x="564798" y="5011"/>
                  <a:pt x="177680" y="26980"/>
                  <a:pt x="0" y="12192"/>
                </a:cubicBezTo>
                <a:cubicBezTo>
                  <a:pt x="605" y="6098"/>
                  <a:pt x="576" y="2912"/>
                  <a:pt x="0" y="0"/>
                </a:cubicBezTo>
                <a:close/>
              </a:path>
              <a:path w="7235952" h="12192" stroke="0" extrusionOk="0">
                <a:moveTo>
                  <a:pt x="0" y="0"/>
                </a:moveTo>
                <a:cubicBezTo>
                  <a:pt x="139067" y="-16890"/>
                  <a:pt x="317578" y="-15827"/>
                  <a:pt x="585454" y="0"/>
                </a:cubicBezTo>
                <a:cubicBezTo>
                  <a:pt x="853330" y="15827"/>
                  <a:pt x="844031" y="6123"/>
                  <a:pt x="1026190" y="0"/>
                </a:cubicBezTo>
                <a:cubicBezTo>
                  <a:pt x="1208349" y="-6123"/>
                  <a:pt x="1627722" y="-30825"/>
                  <a:pt x="1828722" y="0"/>
                </a:cubicBezTo>
                <a:cubicBezTo>
                  <a:pt x="2029722" y="30825"/>
                  <a:pt x="2143526" y="5259"/>
                  <a:pt x="2414177" y="0"/>
                </a:cubicBezTo>
                <a:cubicBezTo>
                  <a:pt x="2684829" y="-5259"/>
                  <a:pt x="2754106" y="13098"/>
                  <a:pt x="2999631" y="0"/>
                </a:cubicBezTo>
                <a:cubicBezTo>
                  <a:pt x="3245156" y="-13098"/>
                  <a:pt x="3537850" y="35187"/>
                  <a:pt x="3802164" y="0"/>
                </a:cubicBezTo>
                <a:cubicBezTo>
                  <a:pt x="4066478" y="-35187"/>
                  <a:pt x="4132915" y="-10966"/>
                  <a:pt x="4315259" y="0"/>
                </a:cubicBezTo>
                <a:cubicBezTo>
                  <a:pt x="4497604" y="10966"/>
                  <a:pt x="4854780" y="573"/>
                  <a:pt x="5117792" y="0"/>
                </a:cubicBezTo>
                <a:cubicBezTo>
                  <a:pt x="5380804" y="-573"/>
                  <a:pt x="5548685" y="-39492"/>
                  <a:pt x="5920324" y="0"/>
                </a:cubicBezTo>
                <a:cubicBezTo>
                  <a:pt x="6291963" y="39492"/>
                  <a:pt x="6436146" y="13019"/>
                  <a:pt x="6578138" y="0"/>
                </a:cubicBezTo>
                <a:cubicBezTo>
                  <a:pt x="6720130" y="-13019"/>
                  <a:pt x="7024415" y="-24585"/>
                  <a:pt x="7235952" y="0"/>
                </a:cubicBezTo>
                <a:cubicBezTo>
                  <a:pt x="7235659" y="6092"/>
                  <a:pt x="7236188" y="9401"/>
                  <a:pt x="7235952" y="12192"/>
                </a:cubicBezTo>
                <a:cubicBezTo>
                  <a:pt x="7119446" y="7589"/>
                  <a:pt x="6928113" y="-1628"/>
                  <a:pt x="6795217" y="12192"/>
                </a:cubicBezTo>
                <a:cubicBezTo>
                  <a:pt x="6662321" y="26012"/>
                  <a:pt x="6356645" y="18037"/>
                  <a:pt x="5992684" y="12192"/>
                </a:cubicBezTo>
                <a:cubicBezTo>
                  <a:pt x="5628723" y="6347"/>
                  <a:pt x="5583476" y="17900"/>
                  <a:pt x="5479589" y="12192"/>
                </a:cubicBezTo>
                <a:cubicBezTo>
                  <a:pt x="5375702" y="6484"/>
                  <a:pt x="5109307" y="38537"/>
                  <a:pt x="4821775" y="12192"/>
                </a:cubicBezTo>
                <a:cubicBezTo>
                  <a:pt x="4534243" y="-14153"/>
                  <a:pt x="4215090" y="-11021"/>
                  <a:pt x="4019242" y="12192"/>
                </a:cubicBezTo>
                <a:cubicBezTo>
                  <a:pt x="3823394" y="35405"/>
                  <a:pt x="3495725" y="35967"/>
                  <a:pt x="3361429" y="12192"/>
                </a:cubicBezTo>
                <a:cubicBezTo>
                  <a:pt x="3227133" y="-11583"/>
                  <a:pt x="3091644" y="16978"/>
                  <a:pt x="2920693" y="12192"/>
                </a:cubicBezTo>
                <a:cubicBezTo>
                  <a:pt x="2749742" y="7406"/>
                  <a:pt x="2577225" y="15125"/>
                  <a:pt x="2407599" y="12192"/>
                </a:cubicBezTo>
                <a:cubicBezTo>
                  <a:pt x="2237973" y="9259"/>
                  <a:pt x="1961859" y="40294"/>
                  <a:pt x="1605066" y="12192"/>
                </a:cubicBezTo>
                <a:cubicBezTo>
                  <a:pt x="1248273" y="-15910"/>
                  <a:pt x="1130111" y="21199"/>
                  <a:pt x="947252" y="12192"/>
                </a:cubicBezTo>
                <a:cubicBezTo>
                  <a:pt x="764393" y="3185"/>
                  <a:pt x="388158" y="-17433"/>
                  <a:pt x="0" y="12192"/>
                </a:cubicBezTo>
                <a:cubicBezTo>
                  <a:pt x="204" y="7697"/>
                  <a:pt x="-146" y="34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307B7-4A7D-E4B8-9719-57932EA88DAA}"/>
              </a:ext>
            </a:extLst>
          </p:cNvPr>
          <p:cNvSpPr txBox="1"/>
          <p:nvPr/>
        </p:nvSpPr>
        <p:spPr>
          <a:xfrm>
            <a:off x="558800" y="1286256"/>
            <a:ext cx="7010400" cy="283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Thompson (Feb. 7, 2024) As ER overcrowding worsens, a program helping to ease the crisis may lose funding.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https://www.nbcnews.com/health/health-care/er-overcrowding-worsens-program-helping-ease-crisis-may-lose-funding-rcna135966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Marina(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Aug 25)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Overcrowding in Emergency Department: Causes, Consequences, and Solutions—A Narrative Review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https://pmc.ncbi.nlm.nih.gov/articles/PMC9498666/#:~:text=The%20authors%20of%20this%20study,in%20the%20ED%20%5B28%5D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99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Medical">
            <a:extLst>
              <a:ext uri="{FF2B5EF4-FFF2-40B4-BE49-F238E27FC236}">
                <a16:creationId xmlns:a16="http://schemas.microsoft.com/office/drawing/2014/main" id="{F68E140C-6A9D-628E-F9B1-9CF588D2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92" y="1163010"/>
            <a:ext cx="2245979" cy="224597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661" y="0"/>
            <a:ext cx="5041339" cy="4572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4584D-0B35-F70A-166F-96AC775EA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569" y="304800"/>
            <a:ext cx="3558180" cy="12239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9568" y="1707219"/>
            <a:ext cx="3352800" cy="12192"/>
          </a:xfrm>
          <a:custGeom>
            <a:avLst/>
            <a:gdLst>
              <a:gd name="connsiteX0" fmla="*/ 0 w 3352800"/>
              <a:gd name="connsiteY0" fmla="*/ 0 h 12192"/>
              <a:gd name="connsiteX1" fmla="*/ 637032 w 3352800"/>
              <a:gd name="connsiteY1" fmla="*/ 0 h 12192"/>
              <a:gd name="connsiteX2" fmla="*/ 1307592 w 3352800"/>
              <a:gd name="connsiteY2" fmla="*/ 0 h 12192"/>
              <a:gd name="connsiteX3" fmla="*/ 2011680 w 3352800"/>
              <a:gd name="connsiteY3" fmla="*/ 0 h 12192"/>
              <a:gd name="connsiteX4" fmla="*/ 2715768 w 3352800"/>
              <a:gd name="connsiteY4" fmla="*/ 0 h 12192"/>
              <a:gd name="connsiteX5" fmla="*/ 3352800 w 3352800"/>
              <a:gd name="connsiteY5" fmla="*/ 0 h 12192"/>
              <a:gd name="connsiteX6" fmla="*/ 3352800 w 3352800"/>
              <a:gd name="connsiteY6" fmla="*/ 12192 h 12192"/>
              <a:gd name="connsiteX7" fmla="*/ 2615184 w 3352800"/>
              <a:gd name="connsiteY7" fmla="*/ 12192 h 12192"/>
              <a:gd name="connsiteX8" fmla="*/ 1877568 w 3352800"/>
              <a:gd name="connsiteY8" fmla="*/ 12192 h 12192"/>
              <a:gd name="connsiteX9" fmla="*/ 1207008 w 3352800"/>
              <a:gd name="connsiteY9" fmla="*/ 12192 h 12192"/>
              <a:gd name="connsiteX10" fmla="*/ 0 w 3352800"/>
              <a:gd name="connsiteY10" fmla="*/ 12192 h 12192"/>
              <a:gd name="connsiteX11" fmla="*/ 0 w 3352800"/>
              <a:gd name="connsiteY11" fmla="*/ 0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2800" h="12192" fill="none" extrusionOk="0">
                <a:moveTo>
                  <a:pt x="0" y="0"/>
                </a:moveTo>
                <a:cubicBezTo>
                  <a:pt x="261151" y="30743"/>
                  <a:pt x="464187" y="24613"/>
                  <a:pt x="637032" y="0"/>
                </a:cubicBezTo>
                <a:cubicBezTo>
                  <a:pt x="809877" y="-24613"/>
                  <a:pt x="1073080" y="10743"/>
                  <a:pt x="1307592" y="0"/>
                </a:cubicBezTo>
                <a:cubicBezTo>
                  <a:pt x="1542104" y="-10743"/>
                  <a:pt x="1681183" y="28957"/>
                  <a:pt x="2011680" y="0"/>
                </a:cubicBezTo>
                <a:cubicBezTo>
                  <a:pt x="2342177" y="-28957"/>
                  <a:pt x="2567550" y="-34135"/>
                  <a:pt x="2715768" y="0"/>
                </a:cubicBezTo>
                <a:cubicBezTo>
                  <a:pt x="2863986" y="34135"/>
                  <a:pt x="3126107" y="-26171"/>
                  <a:pt x="3352800" y="0"/>
                </a:cubicBezTo>
                <a:cubicBezTo>
                  <a:pt x="3353005" y="2622"/>
                  <a:pt x="3353302" y="8198"/>
                  <a:pt x="3352800" y="12192"/>
                </a:cubicBezTo>
                <a:cubicBezTo>
                  <a:pt x="3197050" y="39119"/>
                  <a:pt x="2953738" y="-9010"/>
                  <a:pt x="2615184" y="12192"/>
                </a:cubicBezTo>
                <a:cubicBezTo>
                  <a:pt x="2276630" y="33394"/>
                  <a:pt x="2041277" y="-8456"/>
                  <a:pt x="1877568" y="12192"/>
                </a:cubicBezTo>
                <a:cubicBezTo>
                  <a:pt x="1713859" y="32840"/>
                  <a:pt x="1509582" y="26132"/>
                  <a:pt x="1207008" y="12192"/>
                </a:cubicBezTo>
                <a:cubicBezTo>
                  <a:pt x="904434" y="-1748"/>
                  <a:pt x="311822" y="15995"/>
                  <a:pt x="0" y="12192"/>
                </a:cubicBezTo>
                <a:cubicBezTo>
                  <a:pt x="-351" y="8565"/>
                  <a:pt x="101" y="4373"/>
                  <a:pt x="0" y="0"/>
                </a:cubicBezTo>
                <a:close/>
              </a:path>
              <a:path w="3352800" h="12192" stroke="0" extrusionOk="0">
                <a:moveTo>
                  <a:pt x="0" y="0"/>
                </a:moveTo>
                <a:cubicBezTo>
                  <a:pt x="306055" y="31251"/>
                  <a:pt x="339967" y="-29109"/>
                  <a:pt x="637032" y="0"/>
                </a:cubicBezTo>
                <a:cubicBezTo>
                  <a:pt x="934097" y="29109"/>
                  <a:pt x="952621" y="13914"/>
                  <a:pt x="1207008" y="0"/>
                </a:cubicBezTo>
                <a:cubicBezTo>
                  <a:pt x="1461395" y="-13914"/>
                  <a:pt x="1657337" y="-27861"/>
                  <a:pt x="1944624" y="0"/>
                </a:cubicBezTo>
                <a:cubicBezTo>
                  <a:pt x="2231911" y="27861"/>
                  <a:pt x="2323314" y="19527"/>
                  <a:pt x="2581656" y="0"/>
                </a:cubicBezTo>
                <a:cubicBezTo>
                  <a:pt x="2839998" y="-19527"/>
                  <a:pt x="3191449" y="-12149"/>
                  <a:pt x="3352800" y="0"/>
                </a:cubicBezTo>
                <a:cubicBezTo>
                  <a:pt x="3352231" y="3432"/>
                  <a:pt x="3352879" y="7859"/>
                  <a:pt x="3352800" y="12192"/>
                </a:cubicBezTo>
                <a:cubicBezTo>
                  <a:pt x="3160436" y="-6841"/>
                  <a:pt x="2955554" y="19873"/>
                  <a:pt x="2682240" y="12192"/>
                </a:cubicBezTo>
                <a:cubicBezTo>
                  <a:pt x="2408926" y="4511"/>
                  <a:pt x="2178395" y="-7282"/>
                  <a:pt x="1944624" y="12192"/>
                </a:cubicBezTo>
                <a:cubicBezTo>
                  <a:pt x="1710853" y="31666"/>
                  <a:pt x="1612169" y="1646"/>
                  <a:pt x="1374648" y="12192"/>
                </a:cubicBezTo>
                <a:cubicBezTo>
                  <a:pt x="1137127" y="22738"/>
                  <a:pt x="994890" y="42106"/>
                  <a:pt x="704088" y="12192"/>
                </a:cubicBezTo>
                <a:cubicBezTo>
                  <a:pt x="413286" y="-17722"/>
                  <a:pt x="225793" y="-21284"/>
                  <a:pt x="0" y="12192"/>
                </a:cubicBezTo>
                <a:cubicBezTo>
                  <a:pt x="-72" y="6900"/>
                  <a:pt x="67" y="525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10531-C85F-637E-304B-8EEEF9609F21}"/>
              </a:ext>
            </a:extLst>
          </p:cNvPr>
          <p:cNvSpPr txBox="1"/>
          <p:nvPr/>
        </p:nvSpPr>
        <p:spPr>
          <a:xfrm>
            <a:off x="3839569" y="1865376"/>
            <a:ext cx="3640730" cy="2278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The study calculated that there are 13 deaths per year in a hospital due to overcrowding in the ED</a:t>
            </a: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" name="Picture 2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EB124EA-3D70-AD10-87FC-E64BA270D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871590"/>
            <a:ext cx="4459626" cy="11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3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0"/>
            <a:ext cx="779356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910" y="76200"/>
            <a:ext cx="779145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50" y="76200"/>
            <a:ext cx="779145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5B1A-C97F-3B23-BC0F-D63CFEAC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641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5C0E9-79A3-0E58-657D-CD7D8F322968}"/>
              </a:ext>
            </a:extLst>
          </p:cNvPr>
          <p:cNvSpPr txBox="1"/>
          <p:nvPr/>
        </p:nvSpPr>
        <p:spPr>
          <a:xfrm>
            <a:off x="420624" y="426720"/>
            <a:ext cx="3212592" cy="987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methods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852" y="1581912"/>
            <a:ext cx="2170063" cy="12192"/>
          </a:xfrm>
          <a:custGeom>
            <a:avLst/>
            <a:gdLst>
              <a:gd name="connsiteX0" fmla="*/ 0 w 2170063"/>
              <a:gd name="connsiteY0" fmla="*/ 0 h 12192"/>
              <a:gd name="connsiteX1" fmla="*/ 520815 w 2170063"/>
              <a:gd name="connsiteY1" fmla="*/ 0 h 12192"/>
              <a:gd name="connsiteX2" fmla="*/ 1063331 w 2170063"/>
              <a:gd name="connsiteY2" fmla="*/ 0 h 12192"/>
              <a:gd name="connsiteX3" fmla="*/ 1605847 w 2170063"/>
              <a:gd name="connsiteY3" fmla="*/ 0 h 12192"/>
              <a:gd name="connsiteX4" fmla="*/ 2170063 w 2170063"/>
              <a:gd name="connsiteY4" fmla="*/ 0 h 12192"/>
              <a:gd name="connsiteX5" fmla="*/ 2170063 w 2170063"/>
              <a:gd name="connsiteY5" fmla="*/ 12192 h 12192"/>
              <a:gd name="connsiteX6" fmla="*/ 1627547 w 2170063"/>
              <a:gd name="connsiteY6" fmla="*/ 12192 h 12192"/>
              <a:gd name="connsiteX7" fmla="*/ 1128433 w 2170063"/>
              <a:gd name="connsiteY7" fmla="*/ 12192 h 12192"/>
              <a:gd name="connsiteX8" fmla="*/ 629318 w 2170063"/>
              <a:gd name="connsiteY8" fmla="*/ 12192 h 12192"/>
              <a:gd name="connsiteX9" fmla="*/ 0 w 2170063"/>
              <a:gd name="connsiteY9" fmla="*/ 12192 h 12192"/>
              <a:gd name="connsiteX10" fmla="*/ 0 w 2170063"/>
              <a:gd name="connsiteY10" fmla="*/ 0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0063" h="12192" fill="none" extrusionOk="0">
                <a:moveTo>
                  <a:pt x="0" y="0"/>
                </a:moveTo>
                <a:cubicBezTo>
                  <a:pt x="239066" y="18629"/>
                  <a:pt x="380469" y="-561"/>
                  <a:pt x="520815" y="0"/>
                </a:cubicBezTo>
                <a:cubicBezTo>
                  <a:pt x="661162" y="561"/>
                  <a:pt x="849918" y="25846"/>
                  <a:pt x="1063331" y="0"/>
                </a:cubicBezTo>
                <a:cubicBezTo>
                  <a:pt x="1276744" y="-25846"/>
                  <a:pt x="1382550" y="-9090"/>
                  <a:pt x="1605847" y="0"/>
                </a:cubicBezTo>
                <a:cubicBezTo>
                  <a:pt x="1829144" y="9090"/>
                  <a:pt x="1905706" y="26025"/>
                  <a:pt x="2170063" y="0"/>
                </a:cubicBezTo>
                <a:cubicBezTo>
                  <a:pt x="2169604" y="5582"/>
                  <a:pt x="2170093" y="7540"/>
                  <a:pt x="2170063" y="12192"/>
                </a:cubicBezTo>
                <a:cubicBezTo>
                  <a:pt x="2058393" y="28695"/>
                  <a:pt x="1812611" y="37371"/>
                  <a:pt x="1627547" y="12192"/>
                </a:cubicBezTo>
                <a:cubicBezTo>
                  <a:pt x="1442483" y="-12987"/>
                  <a:pt x="1258612" y="18551"/>
                  <a:pt x="1128433" y="12192"/>
                </a:cubicBezTo>
                <a:cubicBezTo>
                  <a:pt x="998254" y="5833"/>
                  <a:pt x="836723" y="15233"/>
                  <a:pt x="629318" y="12192"/>
                </a:cubicBezTo>
                <a:cubicBezTo>
                  <a:pt x="421913" y="9151"/>
                  <a:pt x="248003" y="18513"/>
                  <a:pt x="0" y="12192"/>
                </a:cubicBezTo>
                <a:cubicBezTo>
                  <a:pt x="-383" y="9741"/>
                  <a:pt x="571" y="4052"/>
                  <a:pt x="0" y="0"/>
                </a:cubicBezTo>
                <a:close/>
              </a:path>
              <a:path w="2170063" h="12192" stroke="0" extrusionOk="0">
                <a:moveTo>
                  <a:pt x="0" y="0"/>
                </a:moveTo>
                <a:cubicBezTo>
                  <a:pt x="232491" y="-11046"/>
                  <a:pt x="371776" y="14259"/>
                  <a:pt x="520815" y="0"/>
                </a:cubicBezTo>
                <a:cubicBezTo>
                  <a:pt x="669854" y="-14259"/>
                  <a:pt x="826295" y="22160"/>
                  <a:pt x="998229" y="0"/>
                </a:cubicBezTo>
                <a:cubicBezTo>
                  <a:pt x="1170163" y="-22160"/>
                  <a:pt x="1348309" y="10844"/>
                  <a:pt x="1584146" y="0"/>
                </a:cubicBezTo>
                <a:cubicBezTo>
                  <a:pt x="1819983" y="-10844"/>
                  <a:pt x="1996697" y="-3172"/>
                  <a:pt x="2170063" y="0"/>
                </a:cubicBezTo>
                <a:cubicBezTo>
                  <a:pt x="2170172" y="4938"/>
                  <a:pt x="2170597" y="8775"/>
                  <a:pt x="2170063" y="12192"/>
                </a:cubicBezTo>
                <a:cubicBezTo>
                  <a:pt x="1925142" y="23674"/>
                  <a:pt x="1894108" y="21032"/>
                  <a:pt x="1670949" y="12192"/>
                </a:cubicBezTo>
                <a:cubicBezTo>
                  <a:pt x="1447790" y="3352"/>
                  <a:pt x="1277565" y="12289"/>
                  <a:pt x="1171834" y="12192"/>
                </a:cubicBezTo>
                <a:cubicBezTo>
                  <a:pt x="1066104" y="12095"/>
                  <a:pt x="720139" y="39191"/>
                  <a:pt x="585917" y="12192"/>
                </a:cubicBezTo>
                <a:cubicBezTo>
                  <a:pt x="451695" y="-14807"/>
                  <a:pt x="122317" y="38306"/>
                  <a:pt x="0" y="12192"/>
                </a:cubicBezTo>
                <a:cubicBezTo>
                  <a:pt x="566" y="6756"/>
                  <a:pt x="293" y="244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FDC6C-CB30-76B6-7892-57BC4C5AE9E2}"/>
              </a:ext>
            </a:extLst>
          </p:cNvPr>
          <p:cNvSpPr txBox="1"/>
          <p:nvPr/>
        </p:nvSpPr>
        <p:spPr>
          <a:xfrm>
            <a:off x="420624" y="1773936"/>
            <a:ext cx="3212592" cy="2365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 Engineering: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Temporal Features: Day of the week, month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Resource Indicators: ED stations, acute care, patient arrivals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graph with a bar and text&#10;&#10;Description automatically generated with medium confidence">
            <a:extLst>
              <a:ext uri="{FF2B5EF4-FFF2-40B4-BE49-F238E27FC236}">
                <a16:creationId xmlns:a16="http://schemas.microsoft.com/office/drawing/2014/main" id="{377BA75E-6DD5-790C-F7B0-C0D14120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219200"/>
            <a:ext cx="3639312" cy="22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410F2-B1FA-F421-64D3-974ABD3EF33C}"/>
              </a:ext>
            </a:extLst>
          </p:cNvPr>
          <p:cNvSpPr txBox="1"/>
          <p:nvPr/>
        </p:nvSpPr>
        <p:spPr>
          <a:xfrm>
            <a:off x="254000" y="373904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The LP model was solved using Python's </a:t>
            </a:r>
            <a:r>
              <a:rPr lang="en-IN" sz="1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scipy.optimize</a:t>
            </a:r>
            <a:r>
              <a:rPr lang="en-IN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library, providing an optimal allocation that met patient demand while minimizing total wait times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 descr="A graph of a graph showing the shift&#10;&#10;Description automatically generated with medium confidence">
            <a:extLst>
              <a:ext uri="{FF2B5EF4-FFF2-40B4-BE49-F238E27FC236}">
                <a16:creationId xmlns:a16="http://schemas.microsoft.com/office/drawing/2014/main" id="{D2902C1C-989E-63EC-3776-7586FBED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55" y="887007"/>
            <a:ext cx="3579509" cy="2237193"/>
          </a:xfrm>
          <a:prstGeom prst="rect">
            <a:avLst/>
          </a:prstGeom>
        </p:spPr>
      </p:pic>
      <p:graphicFrame>
        <p:nvGraphicFramePr>
          <p:cNvPr id="9" name="TextBox 1">
            <a:extLst>
              <a:ext uri="{FF2B5EF4-FFF2-40B4-BE49-F238E27FC236}">
                <a16:creationId xmlns:a16="http://schemas.microsoft.com/office/drawing/2014/main" id="{2D860578-8BBE-49CA-8DCA-E524F46FA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20799"/>
              </p:ext>
            </p:extLst>
          </p:nvPr>
        </p:nvGraphicFramePr>
        <p:xfrm>
          <a:off x="-279400" y="152400"/>
          <a:ext cx="5334000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121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231</Words>
  <Application>Microsoft Macintosh PowerPoint</Application>
  <PresentationFormat>Custom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Angsana New</vt:lpstr>
      <vt:lpstr>Aptos</vt:lpstr>
      <vt:lpstr>Arial</vt:lpstr>
      <vt:lpstr>Calibri</vt:lpstr>
      <vt:lpstr>Office Theme</vt:lpstr>
      <vt:lpstr>PowerPoint Presentation</vt:lpstr>
      <vt:lpstr>BACKGROUND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Lalith Gali</cp:lastModifiedBy>
  <cp:revision>5</cp:revision>
  <dcterms:created xsi:type="dcterms:W3CDTF">2024-11-13T14:41:29Z</dcterms:created>
  <dcterms:modified xsi:type="dcterms:W3CDTF">2024-11-13T23:36:00Z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2024-11-13T00:00:00Z</vt:filetime>
  </property>
  <property fmtid="{D5CDD505-2E9C-101B-9397-08002B2CF9AE}" pid="3" name="LastSaved">
    <vt:filetime>2024-11-13T00:00:00Z</vt:filetime>
  </property>
  <property fmtid="{D5CDD505-2E9C-101B-9397-08002B2CF9AE}" pid="4" name="Producer">
    <vt:lpwstr>3-Heights(TM) PDF Security Shell 4.8.25.2 (http://www.pdf-tools.com)</vt:lpwstr>
  </property>
</Properties>
</file>